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12"/>
  </p:notesMasterIdLst>
  <p:sldIdLst>
    <p:sldId id="256" r:id="rId3"/>
    <p:sldId id="257" r:id="rId4"/>
    <p:sldId id="259" r:id="rId5"/>
    <p:sldId id="262" r:id="rId6"/>
    <p:sldId id="275" r:id="rId7"/>
    <p:sldId id="305" r:id="rId8"/>
    <p:sldId id="306" r:id="rId9"/>
    <p:sldId id="307" r:id="rId10"/>
    <p:sldId id="258" r:id="rId11"/>
  </p:sldIdLst>
  <p:sldSz cx="9144000" cy="5143500" type="screen16x9"/>
  <p:notesSz cx="6858000" cy="9144000"/>
  <p:embeddedFontLst>
    <p:embeddedFont>
      <p:font typeface="Montserrat" panose="00000500000000000000" pitchFamily="2" charset="0"/>
      <p:regular r:id="rId13"/>
      <p:bold r:id="rId14"/>
      <p:italic r:id="rId15"/>
      <p:boldItalic r:id="rId16"/>
    </p:embeddedFont>
    <p:embeddedFont>
      <p:font typeface="Montserrat ExtraBold" panose="00000900000000000000" pitchFamily="2" charset="0"/>
      <p:bold r:id="rId17"/>
      <p:boldItalic r:id="rId18"/>
    </p:embeddedFont>
    <p:embeddedFont>
      <p:font typeface="Proxima Nova" panose="020B0604020202020204" charset="0"/>
      <p:regular r:id="rId19"/>
      <p:bold r:id="rId20"/>
      <p:italic r:id="rId21"/>
      <p:boldItalic r:id="rId22"/>
    </p:embeddedFont>
    <p:embeddedFont>
      <p:font typeface="Proxima Nova Semibold" panose="020B0604020202020204" charset="0"/>
      <p:regular r:id="rId23"/>
      <p:bold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3A560E-81EF-432C-8A0D-B395169AEF59}">
  <a:tblStyle styleId="{1E3A560E-81EF-432C-8A0D-B395169AEF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6" r:id="rId4"/>
    <p:sldLayoutId id="2147483658" r:id="rId5"/>
    <p:sldLayoutId id="2147483659" r:id="rId6"/>
    <p:sldLayoutId id="2147483660" r:id="rId7"/>
    <p:sldLayoutId id="2147483661" r:id="rId8"/>
    <p:sldLayoutId id="214748367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4"/>
        <p:cNvGrpSpPr/>
        <p:nvPr/>
      </p:nvGrpSpPr>
      <p:grpSpPr>
        <a:xfrm>
          <a:off x="0" y="0"/>
          <a:ext cx="0" cy="0"/>
          <a:chOff x="0" y="0"/>
          <a:chExt cx="0" cy="0"/>
        </a:xfrm>
      </p:grpSpPr>
      <p:sp>
        <p:nvSpPr>
          <p:cNvPr id="155" name="Google Shape;155;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6" name="Google Shape;156;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038017" y="1902790"/>
            <a:ext cx="4804763" cy="5860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effectLst>
                  <a:outerShdw blurRad="38100" dist="38100" dir="2700000" algn="tl">
                    <a:srgbClr val="000000">
                      <a:alpha val="43137"/>
                    </a:srgbClr>
                  </a:outerShdw>
                </a:effectLst>
              </a:rPr>
              <a:t>Employee Attrition Analysis</a:t>
            </a:r>
            <a:endParaRPr sz="2400" dirty="0">
              <a:effectLst>
                <a:outerShdw blurRad="38100" dist="38100" dir="2700000" algn="tl">
                  <a:srgbClr val="000000">
                    <a:alpha val="43137"/>
                  </a:srgbClr>
                </a:outerShdw>
              </a:effectLst>
            </a:endParaRPr>
          </a:p>
        </p:txBody>
      </p:sp>
      <p:sp>
        <p:nvSpPr>
          <p:cNvPr id="163" name="Google Shape;163;p38"/>
          <p:cNvSpPr txBox="1">
            <a:spLocks noGrp="1"/>
          </p:cNvSpPr>
          <p:nvPr>
            <p:ph type="subTitle" idx="1"/>
          </p:nvPr>
        </p:nvSpPr>
        <p:spPr>
          <a:xfrm>
            <a:off x="2169619" y="2951355"/>
            <a:ext cx="4804762" cy="5117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dirty="0"/>
              <a:t>B</a:t>
            </a:r>
            <a:r>
              <a:rPr lang="en" b="1" dirty="0"/>
              <a:t>y Gelle Priyanka</a:t>
            </a:r>
            <a:endParaRPr b="1" dirty="0"/>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slow" p14:dur="3400" advTm="1246">
        <p14:reveal/>
      </p:transition>
    </mc:Choice>
    <mc:Fallback>
      <p:transition spd="slow" advTm="124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708041" y="725268"/>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71" name="Google Shape;171;p39"/>
          <p:cNvSpPr txBox="1">
            <a:spLocks noGrp="1"/>
          </p:cNvSpPr>
          <p:nvPr>
            <p:ph type="body" idx="1"/>
          </p:nvPr>
        </p:nvSpPr>
        <p:spPr>
          <a:xfrm>
            <a:off x="708041" y="1669772"/>
            <a:ext cx="7172100" cy="227776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t>"The HR Analytics Dashboard is a Power BI-based project that provides insightful visualizations and analysis of human resources data. It offers HR professionals a comprehensive overview of key metrics and trends, enabling data-driven decision-making to optimize HR processes and improve employee engagement.</a:t>
            </a:r>
          </a:p>
          <a:p>
            <a:pPr marL="0" lvl="0" indent="0" algn="just" rtl="0">
              <a:spcBef>
                <a:spcPts val="0"/>
              </a:spcBef>
              <a:spcAft>
                <a:spcPts val="1600"/>
              </a:spcAft>
              <a:buNone/>
            </a:pPr>
            <a:r>
              <a:rPr lang="en-US" dirty="0"/>
              <a:t>With this dashboard, HR professionals gain crucial insights into key areas such as Employee Count, Attrition Trends, Demographics, Job satisfaction levels, and more.</a:t>
            </a:r>
          </a:p>
          <a:p>
            <a:pPr marL="0" lvl="0" indent="0" algn="just" rtl="0">
              <a:spcBef>
                <a:spcPts val="0"/>
              </a:spcBef>
              <a:spcAft>
                <a:spcPts val="1600"/>
              </a:spcAft>
              <a:buNone/>
            </a:pPr>
            <a:r>
              <a:rPr lang="en-US" dirty="0"/>
              <a:t>HR teams can use its capabilities to make smart decisions and effectively manage the workforce."</a:t>
            </a:r>
            <a:endParaRPr dirty="0"/>
          </a:p>
        </p:txBody>
      </p:sp>
    </p:spTree>
  </p:cSld>
  <p:clrMapOvr>
    <a:masterClrMapping/>
  </p:clrMapOvr>
  <mc:AlternateContent xmlns:mc="http://schemas.openxmlformats.org/markup-compatibility/2006">
    <mc:Choice xmlns:p14="http://schemas.microsoft.com/office/powerpoint/2010/main" Requires="p14">
      <p:transition spd="slow" p14:dur="3400" advTm="1866">
        <p14:reveal/>
      </p:transition>
    </mc:Choice>
    <mc:Fallback>
      <p:transition spd="slow" advTm="1866">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41"/>
          <p:cNvSpPr txBox="1">
            <a:spLocks noGrp="1"/>
          </p:cNvSpPr>
          <p:nvPr>
            <p:ph type="subTitle" idx="1"/>
          </p:nvPr>
        </p:nvSpPr>
        <p:spPr>
          <a:xfrm>
            <a:off x="4208959" y="992504"/>
            <a:ext cx="39402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latin typeface="Montserrat ExtraBold" panose="00000900000000000000" pitchFamily="2" charset="0"/>
              </a:rPr>
              <a:t>Problem Statement</a:t>
            </a:r>
            <a:endParaRPr sz="2400" dirty="0">
              <a:latin typeface="Montserrat ExtraBold" panose="00000900000000000000" pitchFamily="2" charset="0"/>
            </a:endParaRPr>
          </a:p>
        </p:txBody>
      </p:sp>
      <p:sp>
        <p:nvSpPr>
          <p:cNvPr id="3" name="TextBox 2">
            <a:extLst>
              <a:ext uri="{FF2B5EF4-FFF2-40B4-BE49-F238E27FC236}">
                <a16:creationId xmlns:a16="http://schemas.microsoft.com/office/drawing/2014/main" id="{8ECE9023-09DC-1B7D-84C6-9A0A674CB33F}"/>
              </a:ext>
            </a:extLst>
          </p:cNvPr>
          <p:cNvSpPr txBox="1"/>
          <p:nvPr/>
        </p:nvSpPr>
        <p:spPr>
          <a:xfrm>
            <a:off x="3977268" y="1747025"/>
            <a:ext cx="5073804" cy="2277098"/>
          </a:xfrm>
          <a:prstGeom prst="rect">
            <a:avLst/>
          </a:prstGeom>
          <a:noFill/>
        </p:spPr>
        <p:txBody>
          <a:bodyPr wrap="square">
            <a:spAutoFit/>
          </a:bodyPr>
          <a:lstStyle/>
          <a:p>
            <a:pPr algn="just">
              <a:lnSpc>
                <a:spcPct val="150000"/>
              </a:lnSpc>
            </a:pPr>
            <a:r>
              <a:rPr lang="en-IN" sz="1200" dirty="0">
                <a:solidFill>
                  <a:schemeClr val="bg1"/>
                </a:solidFill>
                <a:latin typeface="Montserrat "/>
              </a:rPr>
              <a:t>XYZ company, established a few years ago, is facing a 16.12% attrition rate over the past couple of years. This high attrition rate is significantly affecting the company in many aspects. XYZ company has approached an HR analytics consultancy to analyze their data to understand why employees are leaving and reduce the attrition rate. As an HR analyst, you are building a dashboard to help the organization make data-driven decisions.</a:t>
            </a:r>
          </a:p>
        </p:txBody>
      </p:sp>
    </p:spTree>
  </p:cSld>
  <p:clrMapOvr>
    <a:masterClrMapping/>
  </p:clrMapOvr>
  <mc:AlternateContent xmlns:mc="http://schemas.openxmlformats.org/markup-compatibility/2006">
    <mc:Choice xmlns:p14="http://schemas.microsoft.com/office/powerpoint/2010/main" Requires="p14">
      <p:transition spd="slow" p14:dur="3400" advTm="1705">
        <p14:reveal/>
      </p:transition>
    </mc:Choice>
    <mc:Fallback>
      <p:transition spd="slow" advTm="1705">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767891" y="743414"/>
            <a:ext cx="5521398" cy="1167747"/>
          </a:xfrm>
          <a:prstGeom prst="rect">
            <a:avLst/>
          </a:prstGeom>
        </p:spPr>
        <p:txBody>
          <a:bodyPr spcFirstLastPara="1" wrap="square" lIns="91425" tIns="91425" rIns="91425" bIns="91425" anchor="t" anchorCtr="0">
            <a:noAutofit/>
          </a:bodyPr>
          <a:lstStyle/>
          <a:p>
            <a:pPr marL="285750" indent="-285750" algn="just"/>
            <a:r>
              <a:rPr lang="en-US" dirty="0"/>
              <a:t>Data subset collected from Unified Mentor Pvt Ltd.</a:t>
            </a:r>
          </a:p>
          <a:p>
            <a:pPr marL="285750" indent="-285750" algn="just"/>
            <a:r>
              <a:rPr lang="en-US" dirty="0"/>
              <a:t>Understanding the Data.</a:t>
            </a:r>
          </a:p>
          <a:p>
            <a:pPr marL="285750" indent="-285750" algn="just"/>
            <a:r>
              <a:rPr lang="en-US" dirty="0"/>
              <a:t>Data Cleaning &amp; Finding Missing values.</a:t>
            </a:r>
          </a:p>
          <a:p>
            <a:pPr marL="285750" indent="-285750" algn="just"/>
            <a:r>
              <a:rPr lang="en-US" dirty="0"/>
              <a:t>Data Visualization</a:t>
            </a:r>
            <a:endParaRPr dirty="0"/>
          </a:p>
        </p:txBody>
      </p:sp>
      <p:sp>
        <p:nvSpPr>
          <p:cNvPr id="5" name="Title 4">
            <a:extLst>
              <a:ext uri="{FF2B5EF4-FFF2-40B4-BE49-F238E27FC236}">
                <a16:creationId xmlns:a16="http://schemas.microsoft.com/office/drawing/2014/main" id="{A820A63E-C65F-B4AC-8D0F-1BFA0F0B9781}"/>
              </a:ext>
            </a:extLst>
          </p:cNvPr>
          <p:cNvSpPr>
            <a:spLocks noGrp="1"/>
          </p:cNvSpPr>
          <p:nvPr>
            <p:ph type="title"/>
          </p:nvPr>
        </p:nvSpPr>
        <p:spPr>
          <a:xfrm>
            <a:off x="767890" y="241097"/>
            <a:ext cx="4629300" cy="439638"/>
          </a:xfrm>
        </p:spPr>
        <p:txBody>
          <a:bodyPr/>
          <a:lstStyle/>
          <a:p>
            <a:r>
              <a:rPr lang="en-US" dirty="0"/>
              <a:t>Steps Overview</a:t>
            </a:r>
            <a:endParaRPr lang="en-IN" dirty="0"/>
          </a:p>
        </p:txBody>
      </p:sp>
      <p:sp>
        <p:nvSpPr>
          <p:cNvPr id="13" name="TextBox 12">
            <a:extLst>
              <a:ext uri="{FF2B5EF4-FFF2-40B4-BE49-F238E27FC236}">
                <a16:creationId xmlns:a16="http://schemas.microsoft.com/office/drawing/2014/main" id="{6DA31D02-E289-799A-CB4E-CD93501E25BA}"/>
              </a:ext>
            </a:extLst>
          </p:cNvPr>
          <p:cNvSpPr txBox="1"/>
          <p:nvPr/>
        </p:nvSpPr>
        <p:spPr>
          <a:xfrm>
            <a:off x="767890" y="2031897"/>
            <a:ext cx="4406651" cy="369332"/>
          </a:xfrm>
          <a:prstGeom prst="rect">
            <a:avLst/>
          </a:prstGeom>
          <a:noFill/>
        </p:spPr>
        <p:txBody>
          <a:bodyPr wrap="square" rtlCol="0">
            <a:spAutoFit/>
          </a:bodyPr>
          <a:lstStyle/>
          <a:p>
            <a:r>
              <a:rPr lang="en-US" sz="1800" dirty="0">
                <a:solidFill>
                  <a:schemeClr val="tx2"/>
                </a:solidFill>
                <a:latin typeface="Montserrat ExtraBold" panose="00000900000000000000" pitchFamily="2" charset="0"/>
              </a:rPr>
              <a:t>Data Manipulation</a:t>
            </a:r>
            <a:endParaRPr lang="en-IN" sz="1800" dirty="0">
              <a:solidFill>
                <a:schemeClr val="tx2"/>
              </a:solidFill>
              <a:latin typeface="Montserrat ExtraBold" panose="00000900000000000000" pitchFamily="2" charset="0"/>
            </a:endParaRPr>
          </a:p>
        </p:txBody>
      </p:sp>
      <p:sp>
        <p:nvSpPr>
          <p:cNvPr id="14" name="TextBox 13">
            <a:extLst>
              <a:ext uri="{FF2B5EF4-FFF2-40B4-BE49-F238E27FC236}">
                <a16:creationId xmlns:a16="http://schemas.microsoft.com/office/drawing/2014/main" id="{75D5DFCA-F01B-BB97-3CC1-3C6E568D9368}"/>
              </a:ext>
            </a:extLst>
          </p:cNvPr>
          <p:cNvSpPr txBox="1"/>
          <p:nvPr/>
        </p:nvSpPr>
        <p:spPr>
          <a:xfrm>
            <a:off x="767891" y="2401229"/>
            <a:ext cx="5521398" cy="2092881"/>
          </a:xfrm>
          <a:prstGeom prst="rect">
            <a:avLst/>
          </a:prstGeom>
          <a:noFill/>
        </p:spPr>
        <p:txBody>
          <a:bodyPr wrap="square" rtlCol="0">
            <a:spAutoFit/>
          </a:bodyPr>
          <a:lstStyle/>
          <a:p>
            <a:pPr algn="just">
              <a:buClr>
                <a:schemeClr val="bg1"/>
              </a:buClr>
              <a:buSzPct val="150000"/>
            </a:pPr>
            <a:r>
              <a:rPr lang="en-US" b="1" dirty="0">
                <a:solidFill>
                  <a:schemeClr val="bg1"/>
                </a:solidFill>
                <a:latin typeface="Montserrat "/>
              </a:rPr>
              <a:t>Researchers and Analysis:</a:t>
            </a:r>
            <a:endParaRPr lang="en-US" dirty="0">
              <a:solidFill>
                <a:schemeClr val="bg1"/>
              </a:solidFill>
              <a:latin typeface="Montserrat "/>
            </a:endParaRPr>
          </a:p>
          <a:p>
            <a:pPr algn="just">
              <a:buClr>
                <a:schemeClr val="bg1"/>
              </a:buClr>
              <a:buSzPct val="150000"/>
            </a:pPr>
            <a:r>
              <a:rPr lang="en-US" sz="1200" dirty="0">
                <a:solidFill>
                  <a:schemeClr val="bg1"/>
                </a:solidFill>
                <a:latin typeface="Montserrat "/>
              </a:rPr>
              <a:t>Understanding the data through exploration and analysis.</a:t>
            </a:r>
          </a:p>
          <a:p>
            <a:pPr algn="just">
              <a:buClr>
                <a:schemeClr val="bg1"/>
              </a:buClr>
              <a:buSzPct val="150000"/>
            </a:pPr>
            <a:endParaRPr lang="en-US" dirty="0">
              <a:solidFill>
                <a:schemeClr val="bg1"/>
              </a:solidFill>
              <a:latin typeface="Montserrat "/>
            </a:endParaRPr>
          </a:p>
          <a:p>
            <a:pPr algn="just">
              <a:buClr>
                <a:schemeClr val="bg1"/>
              </a:buClr>
              <a:buSzPct val="150000"/>
            </a:pPr>
            <a:r>
              <a:rPr lang="en-US" b="1" dirty="0">
                <a:solidFill>
                  <a:schemeClr val="bg1"/>
                </a:solidFill>
                <a:latin typeface="Montserrat "/>
              </a:rPr>
              <a:t>Software and Tools:</a:t>
            </a:r>
          </a:p>
          <a:p>
            <a:pPr algn="just">
              <a:buClr>
                <a:schemeClr val="bg1"/>
              </a:buClr>
              <a:buSzPct val="150000"/>
            </a:pPr>
            <a:r>
              <a:rPr lang="en-US" sz="1200" dirty="0">
                <a:solidFill>
                  <a:schemeClr val="bg1"/>
                </a:solidFill>
                <a:latin typeface="Montserrat "/>
              </a:rPr>
              <a:t>Thanks to the developers of the software and tools used for data analysis and visualization.</a:t>
            </a:r>
          </a:p>
          <a:p>
            <a:pPr algn="just">
              <a:buClr>
                <a:schemeClr val="bg1"/>
              </a:buClr>
              <a:buSzPct val="150000"/>
            </a:pPr>
            <a:endParaRPr lang="en-US" dirty="0">
              <a:solidFill>
                <a:schemeClr val="bg1"/>
              </a:solidFill>
              <a:latin typeface="Montserrat "/>
            </a:endParaRPr>
          </a:p>
          <a:p>
            <a:pPr algn="just">
              <a:buClr>
                <a:schemeClr val="bg1"/>
              </a:buClr>
              <a:buSzPct val="150000"/>
            </a:pPr>
            <a:r>
              <a:rPr lang="en-US" b="1" dirty="0">
                <a:solidFill>
                  <a:schemeClr val="bg1"/>
                </a:solidFill>
                <a:latin typeface="Montserrat "/>
              </a:rPr>
              <a:t>Technologies Used:</a:t>
            </a:r>
          </a:p>
          <a:p>
            <a:pPr marL="285750" indent="-285750" algn="just">
              <a:buClr>
                <a:schemeClr val="bg1"/>
              </a:buClr>
              <a:buSzPct val="150000"/>
              <a:buFont typeface="Arial" panose="020B0604020202020204" pitchFamily="34" charset="0"/>
              <a:buChar char="•"/>
            </a:pPr>
            <a:r>
              <a:rPr lang="en-US" sz="1200" dirty="0">
                <a:solidFill>
                  <a:schemeClr val="bg1"/>
                </a:solidFill>
                <a:latin typeface="Montserrat "/>
              </a:rPr>
              <a:t>📈 Power BI</a:t>
            </a:r>
          </a:p>
          <a:p>
            <a:pPr marL="285750" indent="-285750" algn="just">
              <a:buClr>
                <a:schemeClr val="bg1"/>
              </a:buClr>
              <a:buSzPct val="150000"/>
              <a:buFont typeface="Arial" panose="020B0604020202020204" pitchFamily="34" charset="0"/>
              <a:buChar char="•"/>
            </a:pPr>
            <a:r>
              <a:rPr lang="en-US" sz="1200" dirty="0">
                <a:solidFill>
                  <a:schemeClr val="bg1"/>
                </a:solidFill>
                <a:latin typeface="Montserrat "/>
              </a:rPr>
              <a:t>🔢 Excel</a:t>
            </a:r>
            <a:endParaRPr lang="en-IN" sz="1200" dirty="0">
              <a:solidFill>
                <a:schemeClr val="bg1"/>
              </a:solidFill>
              <a:latin typeface="Montserrat "/>
            </a:endParaRPr>
          </a:p>
        </p:txBody>
      </p:sp>
    </p:spTree>
  </p:cSld>
  <p:clrMapOvr>
    <a:masterClrMapping/>
  </p:clrMapOvr>
  <mc:AlternateContent xmlns:mc="http://schemas.openxmlformats.org/markup-compatibility/2006">
    <mc:Choice xmlns:p14="http://schemas.microsoft.com/office/powerpoint/2010/main" Requires="p14">
      <p:transition spd="slow" p14:dur="3400" advTm="1283">
        <p14:reveal/>
      </p:transition>
    </mc:Choice>
    <mc:Fallback>
      <p:transition spd="slow" advTm="1283">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854926" y="197880"/>
            <a:ext cx="5048273" cy="4842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KPIs</a:t>
            </a:r>
            <a:endParaRPr dirty="0"/>
          </a:p>
        </p:txBody>
      </p:sp>
      <p:sp>
        <p:nvSpPr>
          <p:cNvPr id="1994" name="Google Shape;1994;p57"/>
          <p:cNvSpPr txBox="1">
            <a:spLocks noGrp="1"/>
          </p:cNvSpPr>
          <p:nvPr>
            <p:ph type="body" idx="1"/>
          </p:nvPr>
        </p:nvSpPr>
        <p:spPr>
          <a:xfrm>
            <a:off x="540358" y="1269513"/>
            <a:ext cx="7035037" cy="2015118"/>
          </a:xfrm>
          <a:prstGeom prst="rect">
            <a:avLst/>
          </a:prstGeom>
        </p:spPr>
        <p:txBody>
          <a:bodyPr spcFirstLastPara="1" wrap="square" lIns="91425" tIns="91425" rIns="91425" bIns="91425" anchor="t" anchorCtr="0">
            <a:noAutofit/>
          </a:bodyPr>
          <a:lstStyle/>
          <a:p>
            <a:pPr algn="just">
              <a:lnSpc>
                <a:spcPct val="150000"/>
              </a:lnSpc>
            </a:pPr>
            <a:r>
              <a:rPr lang="en-US" sz="1200" dirty="0"/>
              <a:t>Attrition Rate: The percentage of employees leaving the company.</a:t>
            </a:r>
          </a:p>
          <a:p>
            <a:pPr algn="just">
              <a:lnSpc>
                <a:spcPct val="150000"/>
              </a:lnSpc>
            </a:pPr>
            <a:r>
              <a:rPr lang="en-US" sz="1200" dirty="0"/>
              <a:t>Average Tenure: The average number of years employees stay with the company.</a:t>
            </a:r>
          </a:p>
          <a:p>
            <a:pPr algn="just">
              <a:lnSpc>
                <a:spcPct val="150000"/>
              </a:lnSpc>
            </a:pPr>
            <a:r>
              <a:rPr lang="en-US" sz="1200" dirty="0"/>
              <a:t>Department-wise Attrition Rate: Attrition rate segmented by departments.</a:t>
            </a:r>
          </a:p>
          <a:p>
            <a:pPr algn="just">
              <a:lnSpc>
                <a:spcPct val="150000"/>
              </a:lnSpc>
            </a:pPr>
            <a:r>
              <a:rPr lang="en-US" sz="1200" dirty="0"/>
              <a:t>Age-wise Attrition Rate: Attrition rate segmented by age groups.</a:t>
            </a:r>
          </a:p>
          <a:p>
            <a:pPr algn="just">
              <a:lnSpc>
                <a:spcPct val="150000"/>
              </a:lnSpc>
            </a:pPr>
            <a:r>
              <a:rPr lang="en-US" sz="1200" dirty="0"/>
              <a:t>Salary Attrition Rate: Attrition rate segmented by salary .</a:t>
            </a:r>
          </a:p>
          <a:p>
            <a:pPr algn="just">
              <a:lnSpc>
                <a:spcPct val="150000"/>
              </a:lnSpc>
            </a:pPr>
            <a:r>
              <a:rPr lang="en-US" sz="1200" dirty="0"/>
              <a:t>Job Satisfaction: Measured through employee surveys or performance reviews</a:t>
            </a:r>
            <a:endParaRPr sz="1200" dirty="0"/>
          </a:p>
        </p:txBody>
      </p:sp>
      <p:sp>
        <p:nvSpPr>
          <p:cNvPr id="1995" name="Google Shape;1995;p57"/>
          <p:cNvSpPr txBox="1">
            <a:spLocks noGrp="1"/>
          </p:cNvSpPr>
          <p:nvPr>
            <p:ph type="body" idx="2"/>
          </p:nvPr>
        </p:nvSpPr>
        <p:spPr>
          <a:xfrm>
            <a:off x="540358" y="3563054"/>
            <a:ext cx="5622549" cy="1305474"/>
          </a:xfrm>
          <a:prstGeom prst="rect">
            <a:avLst/>
          </a:prstGeom>
        </p:spPr>
        <p:txBody>
          <a:bodyPr spcFirstLastPara="1" wrap="square" lIns="91425" tIns="91425" rIns="91425" bIns="91425" anchor="t" anchorCtr="0">
            <a:noAutofit/>
          </a:bodyPr>
          <a:lstStyle/>
          <a:p>
            <a:r>
              <a:rPr lang="en-US" sz="1200" dirty="0"/>
              <a:t>Total Employees: 4410</a:t>
            </a:r>
          </a:p>
          <a:p>
            <a:r>
              <a:rPr lang="en-US" sz="1200" dirty="0"/>
              <a:t>Attrition: 711</a:t>
            </a:r>
          </a:p>
          <a:p>
            <a:r>
              <a:rPr lang="en-US" sz="1200" dirty="0"/>
              <a:t>Attrition Rate: 16.12%</a:t>
            </a:r>
          </a:p>
          <a:p>
            <a:r>
              <a:rPr lang="en-US" sz="1200" dirty="0"/>
              <a:t>Active Employees: 3699</a:t>
            </a:r>
          </a:p>
          <a:p>
            <a:r>
              <a:rPr lang="en-US" sz="1200" dirty="0"/>
              <a:t>Average Age: 37 years</a:t>
            </a:r>
          </a:p>
          <a:p>
            <a:r>
              <a:rPr lang="en-US" sz="1200" dirty="0"/>
              <a:t>Average Years in Company: 7</a:t>
            </a:r>
          </a:p>
          <a:p>
            <a:endParaRPr sz="1200" dirty="0"/>
          </a:p>
        </p:txBody>
      </p:sp>
      <p:sp>
        <p:nvSpPr>
          <p:cNvPr id="2" name="TextBox 1">
            <a:extLst>
              <a:ext uri="{FF2B5EF4-FFF2-40B4-BE49-F238E27FC236}">
                <a16:creationId xmlns:a16="http://schemas.microsoft.com/office/drawing/2014/main" id="{1C0AFC75-956C-888A-ECBD-D316F172DF0D}"/>
              </a:ext>
            </a:extLst>
          </p:cNvPr>
          <p:cNvSpPr txBox="1"/>
          <p:nvPr/>
        </p:nvSpPr>
        <p:spPr>
          <a:xfrm>
            <a:off x="540358" y="728548"/>
            <a:ext cx="5323715" cy="492443"/>
          </a:xfrm>
          <a:prstGeom prst="rect">
            <a:avLst/>
          </a:prstGeom>
          <a:noFill/>
        </p:spPr>
        <p:txBody>
          <a:bodyPr wrap="square" rtlCol="0">
            <a:spAutoFit/>
          </a:bodyPr>
          <a:lstStyle/>
          <a:p>
            <a:r>
              <a:rPr lang="en-US" sz="1200" dirty="0">
                <a:solidFill>
                  <a:schemeClr val="bg1"/>
                </a:solidFill>
                <a:latin typeface="Montserrat "/>
              </a:rPr>
              <a:t>The analysis focuses on several key performance indicators (KPIs) to understand attrition patterns</a:t>
            </a:r>
            <a:r>
              <a:rPr lang="en-US" dirty="0"/>
              <a:t>:</a:t>
            </a:r>
            <a:endParaRPr lang="en-IN" dirty="0"/>
          </a:p>
        </p:txBody>
      </p:sp>
      <p:sp>
        <p:nvSpPr>
          <p:cNvPr id="4" name="Title 3">
            <a:extLst>
              <a:ext uri="{FF2B5EF4-FFF2-40B4-BE49-F238E27FC236}">
                <a16:creationId xmlns:a16="http://schemas.microsoft.com/office/drawing/2014/main" id="{1916931D-0E59-4EA6-1E6C-A7CB06A4C8F4}"/>
              </a:ext>
            </a:extLst>
          </p:cNvPr>
          <p:cNvSpPr>
            <a:spLocks noGrp="1"/>
          </p:cNvSpPr>
          <p:nvPr>
            <p:ph type="title" idx="3"/>
          </p:nvPr>
        </p:nvSpPr>
        <p:spPr>
          <a:xfrm>
            <a:off x="707977" y="3066387"/>
            <a:ext cx="3258900" cy="548400"/>
          </a:xfrm>
        </p:spPr>
        <p:txBody>
          <a:bodyPr/>
          <a:lstStyle/>
          <a:p>
            <a:r>
              <a:rPr lang="en-IN" sz="1600" dirty="0">
                <a:solidFill>
                  <a:schemeClr val="accent2">
                    <a:lumMod val="75000"/>
                  </a:schemeClr>
                </a:solidFill>
              </a:rPr>
              <a:t>Summary Statistics</a:t>
            </a:r>
          </a:p>
        </p:txBody>
      </p:sp>
    </p:spTree>
  </p:cSld>
  <p:clrMapOvr>
    <a:masterClrMapping/>
  </p:clrMapOvr>
  <mc:AlternateContent xmlns:mc="http://schemas.openxmlformats.org/markup-compatibility/2006">
    <mc:Choice xmlns:p14="http://schemas.microsoft.com/office/powerpoint/2010/main" Requires="p14">
      <p:transition spd="slow" p14:dur="3400" advTm="1164">
        <p14:reveal/>
      </p:transition>
    </mc:Choice>
    <mc:Fallback>
      <p:transition spd="slow" advTm="1164">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EB55D-1C02-1540-ED45-FCAA57617132}"/>
              </a:ext>
            </a:extLst>
          </p:cNvPr>
          <p:cNvSpPr>
            <a:spLocks noGrp="1"/>
          </p:cNvSpPr>
          <p:nvPr>
            <p:ph type="title"/>
          </p:nvPr>
        </p:nvSpPr>
        <p:spPr>
          <a:xfrm>
            <a:off x="624467" y="163551"/>
            <a:ext cx="6005128" cy="639337"/>
          </a:xfrm>
        </p:spPr>
        <p:txBody>
          <a:bodyPr/>
          <a:lstStyle/>
          <a:p>
            <a:r>
              <a:rPr lang="en-US" dirty="0"/>
              <a:t>Mock – up Dashboard</a:t>
            </a:r>
            <a:endParaRPr lang="en-IN" dirty="0"/>
          </a:p>
        </p:txBody>
      </p:sp>
      <p:pic>
        <p:nvPicPr>
          <p:cNvPr id="4" name="Picture 3">
            <a:extLst>
              <a:ext uri="{FF2B5EF4-FFF2-40B4-BE49-F238E27FC236}">
                <a16:creationId xmlns:a16="http://schemas.microsoft.com/office/drawing/2014/main" id="{DCC747B6-EB98-1469-C579-05BA06511B4C}"/>
              </a:ext>
            </a:extLst>
          </p:cNvPr>
          <p:cNvPicPr>
            <a:picLocks noChangeAspect="1"/>
          </p:cNvPicPr>
          <p:nvPr/>
        </p:nvPicPr>
        <p:blipFill>
          <a:blip r:embed="rId2"/>
          <a:stretch>
            <a:fillRect/>
          </a:stretch>
        </p:blipFill>
        <p:spPr>
          <a:xfrm>
            <a:off x="624467" y="955520"/>
            <a:ext cx="7129348" cy="3953448"/>
          </a:xfrm>
          <a:prstGeom prst="rect">
            <a:avLst/>
          </a:prstGeom>
        </p:spPr>
      </p:pic>
    </p:spTree>
    <p:extLst>
      <p:ext uri="{BB962C8B-B14F-4D97-AF65-F5344CB8AC3E}">
        <p14:creationId xmlns:p14="http://schemas.microsoft.com/office/powerpoint/2010/main" val="547545174"/>
      </p:ext>
    </p:extLst>
  </p:cSld>
  <p:clrMapOvr>
    <a:masterClrMapping/>
  </p:clrMapOvr>
  <mc:AlternateContent xmlns:mc="http://schemas.openxmlformats.org/markup-compatibility/2006">
    <mc:Choice xmlns:p14="http://schemas.microsoft.com/office/powerpoint/2010/main" Requires="p14">
      <p:transition spd="slow" p14:dur="3400" advTm="1242">
        <p14:reveal/>
      </p:transition>
    </mc:Choice>
    <mc:Fallback>
      <p:transition spd="slow" advTm="1242">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8057A7-7AA0-5423-3A7F-6D05C1636F13}"/>
              </a:ext>
            </a:extLst>
          </p:cNvPr>
          <p:cNvPicPr>
            <a:picLocks noChangeAspect="1"/>
          </p:cNvPicPr>
          <p:nvPr/>
        </p:nvPicPr>
        <p:blipFill>
          <a:blip r:embed="rId2"/>
          <a:stretch>
            <a:fillRect/>
          </a:stretch>
        </p:blipFill>
        <p:spPr>
          <a:xfrm>
            <a:off x="382858" y="527242"/>
            <a:ext cx="8378283" cy="4089015"/>
          </a:xfrm>
          <a:prstGeom prst="rect">
            <a:avLst/>
          </a:prstGeom>
        </p:spPr>
      </p:pic>
    </p:spTree>
    <p:extLst>
      <p:ext uri="{BB962C8B-B14F-4D97-AF65-F5344CB8AC3E}">
        <p14:creationId xmlns:p14="http://schemas.microsoft.com/office/powerpoint/2010/main" val="3879437801"/>
      </p:ext>
    </p:extLst>
  </p:cSld>
  <p:clrMapOvr>
    <a:masterClrMapping/>
  </p:clrMapOvr>
  <mc:AlternateContent xmlns:mc="http://schemas.openxmlformats.org/markup-compatibility/2006">
    <mc:Choice xmlns:p14="http://schemas.microsoft.com/office/powerpoint/2010/main" Requires="p14">
      <p:transition spd="slow" p14:dur="3400" advTm="1164">
        <p14:reveal/>
      </p:transition>
    </mc:Choice>
    <mc:Fallback>
      <p:transition spd="slow" advTm="1164">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3CAFAF-4364-BEF4-C0BF-ED210C95B9D4}"/>
              </a:ext>
            </a:extLst>
          </p:cNvPr>
          <p:cNvPicPr>
            <a:picLocks noChangeAspect="1"/>
          </p:cNvPicPr>
          <p:nvPr/>
        </p:nvPicPr>
        <p:blipFill>
          <a:blip r:embed="rId2"/>
          <a:stretch>
            <a:fillRect/>
          </a:stretch>
        </p:blipFill>
        <p:spPr>
          <a:xfrm>
            <a:off x="404320" y="201321"/>
            <a:ext cx="8335360" cy="4740857"/>
          </a:xfrm>
          <a:prstGeom prst="rect">
            <a:avLst/>
          </a:prstGeom>
        </p:spPr>
      </p:pic>
    </p:spTree>
    <p:extLst>
      <p:ext uri="{BB962C8B-B14F-4D97-AF65-F5344CB8AC3E}">
        <p14:creationId xmlns:p14="http://schemas.microsoft.com/office/powerpoint/2010/main" val="3123215379"/>
      </p:ext>
    </p:extLst>
  </p:cSld>
  <p:clrMapOvr>
    <a:masterClrMapping/>
  </p:clrMapOvr>
  <mc:AlternateContent xmlns:mc="http://schemas.openxmlformats.org/markup-compatibility/2006">
    <mc:Choice xmlns:p14="http://schemas.microsoft.com/office/powerpoint/2010/main" Requires="p14">
      <p:transition spd="slow" p14:dur="3400" advTm="2041">
        <p14:reveal/>
      </p:transition>
    </mc:Choice>
    <mc:Fallback>
      <p:transition spd="slow" advTm="2041">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24" name="Rectangle 23">
            <a:extLst>
              <a:ext uri="{FF2B5EF4-FFF2-40B4-BE49-F238E27FC236}">
                <a16:creationId xmlns:a16="http://schemas.microsoft.com/office/drawing/2014/main" id="{C56C7BA5-31DA-668C-5C23-A7A0B1CD463E}"/>
              </a:ext>
            </a:extLst>
          </p:cNvPr>
          <p:cNvSpPr/>
          <p:nvPr/>
        </p:nvSpPr>
        <p:spPr>
          <a:xfrm>
            <a:off x="2338246" y="2148469"/>
            <a:ext cx="4352486" cy="1015663"/>
          </a:xfrm>
          <a:prstGeom prst="rect">
            <a:avLst/>
          </a:prstGeom>
          <a:noFill/>
        </p:spPr>
        <p:txBody>
          <a:bodyPr wrap="square" lIns="91440" tIns="45720" rIns="91440" bIns="45720">
            <a:spAutoFit/>
          </a:bodyPr>
          <a:lstStyle/>
          <a:p>
            <a:pPr algn="ctr"/>
            <a:r>
              <a:rPr lang="en-US" sz="6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cSld>
  <p:clrMapOvr>
    <a:masterClrMapping/>
  </p:clrMapOvr>
  <mc:AlternateContent xmlns:mc="http://schemas.openxmlformats.org/markup-compatibility/2006">
    <mc:Choice xmlns:p14="http://schemas.microsoft.com/office/powerpoint/2010/main" Requires="p14">
      <p:transition spd="slow" p14:dur="3400" advTm="8112">
        <p14:reveal/>
      </p:transition>
    </mc:Choice>
    <mc:Fallback>
      <p:transition spd="slow" advTm="8112">
        <p:fade/>
      </p:transition>
    </mc:Fallback>
  </mc:AlternateContent>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365</Words>
  <Application>Microsoft Office PowerPoint</Application>
  <PresentationFormat>On-screen Show (16:9)</PresentationFormat>
  <Paragraphs>40</Paragraphs>
  <Slides>9</Slides>
  <Notes>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Montserrat ExtraBold</vt:lpstr>
      <vt:lpstr>Montserrat </vt:lpstr>
      <vt:lpstr>Proxima Nova Semibold</vt:lpstr>
      <vt:lpstr>Montserrat</vt:lpstr>
      <vt:lpstr>Proxima Nova</vt:lpstr>
      <vt:lpstr>Arial</vt:lpstr>
      <vt:lpstr>Futuristic Background by Slidesgo</vt:lpstr>
      <vt:lpstr>Slidesgo Final Pages</vt:lpstr>
      <vt:lpstr>Employee Attrition Analysis</vt:lpstr>
      <vt:lpstr>Introduction</vt:lpstr>
      <vt:lpstr>PowerPoint Presentation</vt:lpstr>
      <vt:lpstr>Steps Overview</vt:lpstr>
      <vt:lpstr>Main KPIs</vt:lpstr>
      <vt:lpstr>Mock – up Dashboard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Attrition Analysis</dc:title>
  <dc:creator>priyanka</dc:creator>
  <cp:lastModifiedBy>Priyanka Gelle</cp:lastModifiedBy>
  <cp:revision>1</cp:revision>
  <dcterms:modified xsi:type="dcterms:W3CDTF">2024-05-26T08:36:57Z</dcterms:modified>
</cp:coreProperties>
</file>